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30" r:id="rId2"/>
  </p:sldMasterIdLst>
  <p:sldIdLst>
    <p:sldId id="256" r:id="rId3"/>
    <p:sldId id="373" r:id="rId4"/>
    <p:sldId id="372" r:id="rId5"/>
    <p:sldId id="382" r:id="rId6"/>
    <p:sldId id="384" r:id="rId7"/>
    <p:sldId id="351" r:id="rId8"/>
    <p:sldId id="385" r:id="rId9"/>
    <p:sldId id="353" r:id="rId10"/>
    <p:sldId id="374" r:id="rId11"/>
    <p:sldId id="354" r:id="rId12"/>
    <p:sldId id="358" r:id="rId13"/>
    <p:sldId id="390" r:id="rId14"/>
    <p:sldId id="391" r:id="rId15"/>
    <p:sldId id="392" r:id="rId16"/>
    <p:sldId id="393" r:id="rId17"/>
    <p:sldId id="380" r:id="rId18"/>
    <p:sldId id="388" r:id="rId19"/>
    <p:sldId id="360" r:id="rId20"/>
    <p:sldId id="377" r:id="rId21"/>
    <p:sldId id="386" r:id="rId22"/>
    <p:sldId id="387" r:id="rId23"/>
    <p:sldId id="383" r:id="rId24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6079C3E1-AAEE-4321-B0B8-5616534088B2}">
          <p14:sldIdLst>
            <p14:sldId id="256"/>
          </p14:sldIdLst>
        </p14:section>
        <p14:section name="Sekcja bez tytułu" id="{C144AC04-401A-4FE0-9A80-4E0B9C1D3ED7}">
          <p14:sldIdLst>
            <p14:sldId id="373"/>
            <p14:sldId id="372"/>
            <p14:sldId id="382"/>
            <p14:sldId id="384"/>
            <p14:sldId id="351"/>
            <p14:sldId id="385"/>
            <p14:sldId id="353"/>
            <p14:sldId id="374"/>
            <p14:sldId id="354"/>
            <p14:sldId id="358"/>
            <p14:sldId id="390"/>
            <p14:sldId id="391"/>
            <p14:sldId id="392"/>
            <p14:sldId id="393"/>
            <p14:sldId id="380"/>
            <p14:sldId id="388"/>
            <p14:sldId id="360"/>
            <p14:sldId id="377"/>
            <p14:sldId id="386"/>
            <p14:sldId id="387"/>
            <p14:sldId id="3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Łukasz Wichłacz" initials="ŁW" lastIdx="1" clrIdx="0">
    <p:extLst>
      <p:ext uri="{19B8F6BF-5375-455C-9EA6-DF929625EA0E}">
        <p15:presenceInfo xmlns:p15="http://schemas.microsoft.com/office/powerpoint/2012/main" userId="S-1-5-21-1449085608-3731084991-2384828049-21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45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2511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1142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0530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4130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8003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250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899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997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123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37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842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258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676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7878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4022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895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21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8271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7738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9848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2905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197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495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2862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28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58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94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9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344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121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21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D6E22A1-B3BE-1860-64D3-A5C1C397B42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434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4264825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67A23-0CB9-4026-B7BF-04CDF24ECFE3}" type="datetimeFigureOut">
              <a:rPr lang="pl-PL" smtClean="0"/>
              <a:t>28.07.2025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70113B1-F2C2-4EB1-ABAF-0EBD35E3F449}" type="slidenum">
              <a:rPr lang="pl-PL" smtClean="0"/>
              <a:t>‹#›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749C2DA-88A9-0434-EE22-FDE7A8CB825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434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307117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zdw.byd@zdw-bydgoszcz.pl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40261" y="3429000"/>
            <a:ext cx="8613167" cy="1221064"/>
          </a:xfrm>
        </p:spPr>
        <p:txBody>
          <a:bodyPr/>
          <a:lstStyle/>
          <a:p>
            <a:r>
              <a:rPr lang="pl-PL" sz="4400" b="1" dirty="0">
                <a:solidFill>
                  <a:schemeClr val="tx1"/>
                </a:solidFill>
              </a:rPr>
              <a:t>BUDOWA OBWODNICY TUCHOLI</a:t>
            </a:r>
            <a:br>
              <a:rPr lang="pl-PL" sz="4400" b="1" dirty="0">
                <a:solidFill>
                  <a:schemeClr val="tx1"/>
                </a:solidFill>
              </a:rPr>
            </a:br>
            <a:br>
              <a:rPr lang="pl-PL" sz="4400" b="1" dirty="0">
                <a:solidFill>
                  <a:schemeClr val="tx1"/>
                </a:solidFill>
              </a:rPr>
            </a:br>
            <a:endParaRPr lang="pl-PL" sz="4400" dirty="0">
              <a:solidFill>
                <a:schemeClr val="tx1"/>
              </a:solidFill>
            </a:endParaRPr>
          </a:p>
        </p:txBody>
      </p:sp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2A68AE87-48E2-4C84-9406-6D889EF1F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48" y="5558093"/>
            <a:ext cx="2766844" cy="993618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1C63B242-86AF-25DF-D9BF-35B9CCE4AD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827852"/>
              </p:ext>
            </p:extLst>
          </p:nvPr>
        </p:nvGraphicFramePr>
        <p:xfrm>
          <a:off x="1514476" y="-95250"/>
          <a:ext cx="1544679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4476" y="-95250"/>
                        <a:ext cx="1544679" cy="138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az 2" descr="Przejdź do strony głównej">
            <a:extLst>
              <a:ext uri="{FF2B5EF4-FFF2-40B4-BE49-F238E27FC236}">
                <a16:creationId xmlns:a16="http://schemas.microsoft.com/office/drawing/2014/main" id="{88681974-DF8A-52A1-8151-D8F430AA4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1" y="139233"/>
            <a:ext cx="1307905" cy="1096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03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D07AB2A-3D3C-4117-9CDE-9F03A03E1FD9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PODSTAWOWE PARAMETRY TECHNICZNE DROGI</a:t>
            </a:r>
          </a:p>
          <a:p>
            <a:pPr>
              <a:buFont typeface="+mj-lt"/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E27F7154-FBAF-4200-8EFB-E57CC152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sp>
        <p:nvSpPr>
          <p:cNvPr id="11" name="Symbol zastępczy zawartości 14">
            <a:extLst>
              <a:ext uri="{FF2B5EF4-FFF2-40B4-BE49-F238E27FC236}">
                <a16:creationId xmlns:a16="http://schemas.microsoft.com/office/drawing/2014/main" id="{1AD5C0FF-50B6-9EE7-9343-DFDFE5F4E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01" y="1099751"/>
            <a:ext cx="8866845" cy="4691449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Klasa techniczna drogi:  G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Dopuszczalne obciążenia nawierzchni: 115 </a:t>
            </a:r>
            <a:r>
              <a:rPr lang="pl-PL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</a:t>
            </a:r>
            <a:r>
              <a:rPr lang="pl-PL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/oś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Kategoria obciążenia ruchem:  KR5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Przekrój jednojezdniowy o dwóch pasach ruchu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Szerokość jezdni  – 7,00m (2x3,50m) + 2x0,50m opaska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Szerokość pobocza gruntowego – 1,25m (w przypadku występowania bariery 1,50m)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Prędkość </a:t>
            </a:r>
            <a:r>
              <a:rPr lang="pl-PL" sz="1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projektowania</a:t>
            </a:r>
            <a:r>
              <a:rPr lang="pl-PL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 km/h (poza terenem zabudowy – obejmuje cały projektowany odcinek)</a:t>
            </a: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B50AC490-A5A0-DF80-7089-4D8B42B340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Przejdź do strony głównej">
            <a:extLst>
              <a:ext uri="{FF2B5EF4-FFF2-40B4-BE49-F238E27FC236}">
                <a16:creationId xmlns:a16="http://schemas.microsoft.com/office/drawing/2014/main" id="{43147E53-B383-1B36-84F7-7E91C051E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58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D07AB2A-3D3C-4117-9CDE-9F03A03E1FD9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POŁĄCZENIA KOMUNIKACYJNE OBWODNICY Z INNYMI DROGAMI PUBLICZNYMI</a:t>
            </a:r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sz="1200" dirty="0"/>
          </a:p>
          <a:p>
            <a:pPr algn="ctr">
              <a:buFont typeface="+mj-lt"/>
              <a:buAutoNum type="arabicPeriod"/>
            </a:pPr>
            <a:endParaRPr lang="pl-PL" sz="1200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E27F7154-FBAF-4200-8EFB-E57CC152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28" y="5996762"/>
            <a:ext cx="1949968" cy="700265"/>
          </a:xfrm>
          <a:prstGeom prst="rect">
            <a:avLst/>
          </a:prstGeom>
        </p:spPr>
      </p:pic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42FC14D8-EADE-6F49-9BC9-6FD56D470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671490"/>
            <a:ext cx="8866845" cy="2939233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Skrzyżowanie skanalizowane „Obwodnicy Tucholi” z drogą gminna nr 010112C (Białowieża-Bladowo), w km ok. 0+532,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10DF538D-45E6-910E-9A32-D85E017087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 descr="Przejdź do strony głównej">
            <a:extLst>
              <a:ext uri="{FF2B5EF4-FFF2-40B4-BE49-F238E27FC236}">
                <a16:creationId xmlns:a16="http://schemas.microsoft.com/office/drawing/2014/main" id="{4ED0C857-3236-0D39-3B4C-0E89EF087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3975F72-6D00-100A-417B-DDA42EDFA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046" y="1095793"/>
            <a:ext cx="6455913" cy="54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1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6BCB4-99D0-56BE-EC71-6F81C7FF1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FD38185C-D747-E0EE-BA8F-7EEDFA7770FE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POŁĄCZENIA KOMUNIKACYJNE OBWODNICY Z INNYMI DROGAMI PUBLICZNYMI</a:t>
            </a:r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sz="1200" dirty="0"/>
          </a:p>
          <a:p>
            <a:pPr algn="ctr">
              <a:buFont typeface="+mj-lt"/>
              <a:buAutoNum type="arabicPeriod"/>
            </a:pPr>
            <a:endParaRPr lang="pl-PL" sz="1200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AC7443DA-0E6C-063B-128D-215F393C1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964" y="5948685"/>
            <a:ext cx="1949968" cy="700265"/>
          </a:xfrm>
          <a:prstGeom prst="rect">
            <a:avLst/>
          </a:prstGeom>
        </p:spPr>
      </p:pic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78C84202-B708-ACBA-97CF-0712D2B63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648730"/>
            <a:ext cx="9104871" cy="2961993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Rondo turbinowe na połączeniu drogi wojewódzkiej nr 240 (Tuchola – Bladowo) z „Obwodnicą Tucholi”, w km ok. 2+147,</a:t>
            </a:r>
            <a:endParaRPr lang="pl-P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CCBA6EFE-5B5A-8F20-6A5C-8099417427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10DF538D-45E6-910E-9A32-D85E017087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 descr="Przejdź do strony głównej">
            <a:extLst>
              <a:ext uri="{FF2B5EF4-FFF2-40B4-BE49-F238E27FC236}">
                <a16:creationId xmlns:a16="http://schemas.microsoft.com/office/drawing/2014/main" id="{51739E1D-2635-AE65-475E-EA4E620FE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08764E6-83E6-52DB-0AE8-FF43615FE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8993" y="1093573"/>
            <a:ext cx="7062252" cy="535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7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5660A-72A4-1963-6D48-7633ABB45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D6BB3B63-BA76-A70B-77D2-0BA4066570C8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POŁĄCZENIA KOMUNIKACYJNE OBWODNICY Z INNYMI DROGAMI PUBLICZNYMI</a:t>
            </a:r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sz="1200" dirty="0"/>
          </a:p>
          <a:p>
            <a:pPr algn="ctr">
              <a:buFont typeface="+mj-lt"/>
              <a:buAutoNum type="arabicPeriod"/>
            </a:pPr>
            <a:endParaRPr lang="pl-PL" sz="1200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393BC393-9770-5035-9755-633A70463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07" y="5980298"/>
            <a:ext cx="1949968" cy="700265"/>
          </a:xfrm>
          <a:prstGeom prst="rect">
            <a:avLst/>
          </a:prstGeom>
        </p:spPr>
      </p:pic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35B8E998-BC0B-F164-702F-FB9079E32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671490"/>
            <a:ext cx="8866845" cy="2939233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Rondo turbinowe „Obwodnicy Tucholi” z drogą wojewódzką nr 241 (Tuchola – Sępólno Krajeńskie, </a:t>
            </a:r>
          </a:p>
          <a:p>
            <a:pPr marL="0" lvl="0" indent="0" algn="just">
              <a:lnSpc>
                <a:spcPct val="150000"/>
              </a:lnSpc>
              <a:buNone/>
            </a:pPr>
            <a:r>
              <a:rPr 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km ok. 3+914,</a:t>
            </a:r>
            <a:endParaRPr lang="pl-P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FD53375A-CA9C-8B4F-E5CD-D8A4D95DAC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CCBA6EFE-5B5A-8F20-6A5C-8099417427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 descr="Przejdź do strony głównej">
            <a:extLst>
              <a:ext uri="{FF2B5EF4-FFF2-40B4-BE49-F238E27FC236}">
                <a16:creationId xmlns:a16="http://schemas.microsoft.com/office/drawing/2014/main" id="{E4AFD91F-1CC7-A70C-0D70-2446EADAE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F3C0497-C242-F0D8-C3C4-E22DB47C7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356" y="1173703"/>
            <a:ext cx="6931785" cy="53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7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E4EF-93D3-4240-B852-F02527156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9F0F1C5-34D7-E3AA-F354-B1BB481D6DF2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POŁĄCZENIA KOMUNIKACYJNE OBWODNICY Z INNYMI DROGAMI PUBLICZNYMI</a:t>
            </a:r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sz="1200" dirty="0"/>
          </a:p>
          <a:p>
            <a:pPr algn="ctr">
              <a:buFont typeface="+mj-lt"/>
              <a:buAutoNum type="arabicPeriod"/>
            </a:pPr>
            <a:endParaRPr lang="pl-PL" sz="1200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384F9706-0D89-2170-2B93-D5C01E6C1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07" y="5948685"/>
            <a:ext cx="1949968" cy="700265"/>
          </a:xfrm>
          <a:prstGeom prst="rect">
            <a:avLst/>
          </a:prstGeom>
        </p:spPr>
      </p:pic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32083B6E-460C-ABFB-E170-A2C5E069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671491"/>
            <a:ext cx="9302579" cy="2924326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Rondo turbinowe na połączeniu drogi wojewódzkiej nr 237 (Tuchola – Bydgoszcz) z „Obwodnicą Tucholi”, w km ok. 7+585,</a:t>
            </a:r>
            <a:endParaRPr lang="pl-P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495219E2-5B4E-E984-DD7A-4B87E10368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FD53375A-CA9C-8B4F-E5CD-D8A4D95DAC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 descr="Przejdź do strony głównej">
            <a:extLst>
              <a:ext uri="{FF2B5EF4-FFF2-40B4-BE49-F238E27FC236}">
                <a16:creationId xmlns:a16="http://schemas.microsoft.com/office/drawing/2014/main" id="{B4F43EE4-381A-22CA-D866-7EE8BC169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63DA230-67F8-B227-98C7-C363457C7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055" y="1143721"/>
            <a:ext cx="6814340" cy="54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08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3766E-8C91-A488-277B-748DC68D0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8BBBCCB-7FD4-A39C-A0C0-F0AA8CEB312C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POŁĄCZENIA KOMUNIKACYJNE OBWODNICY Z INNYMI DROGAMI PUBLICZNYMI</a:t>
            </a:r>
            <a:endParaRPr lang="pl-PL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sz="1200" dirty="0"/>
          </a:p>
          <a:p>
            <a:pPr algn="ctr">
              <a:buFont typeface="+mj-lt"/>
              <a:buAutoNum type="arabicPeriod"/>
            </a:pPr>
            <a:endParaRPr lang="pl-PL" sz="1200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8254ED01-F7C6-3FBD-20BF-1A5166DB8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E9BCCF9F-CAFE-1F7E-ABDE-518B7E43A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67" y="671491"/>
            <a:ext cx="9181071" cy="496224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Rondo zwykłe na połączeniu drogi wojewódzkiej nr 240 z „Obwodnicą Tucholi” (na końcu projektowanego odcinka),</a:t>
            </a:r>
            <a:endParaRPr lang="pl-PL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0A478CB0-81CD-2E6D-1B90-272FFD6D9F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495219E2-5B4E-E984-DD7A-4B87E10368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 descr="Przejdź do strony głównej">
            <a:extLst>
              <a:ext uri="{FF2B5EF4-FFF2-40B4-BE49-F238E27FC236}">
                <a16:creationId xmlns:a16="http://schemas.microsoft.com/office/drawing/2014/main" id="{720FA5D9-C43F-330A-F2FE-C37928ABE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451D9AE-28B0-65B4-99BF-EE74FED30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15" y="1167715"/>
            <a:ext cx="9729345" cy="418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01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D07AB2A-3D3C-4117-9CDE-9F03A03E1FD9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ZJAZDY DO NIERUCHOMOŚCI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0CFC2A19-6D5C-46DF-BA5B-5CF8CFEB5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38" y="1171228"/>
            <a:ext cx="8525668" cy="1361908"/>
          </a:xfrm>
        </p:spPr>
        <p:txBody>
          <a:bodyPr numCol="1">
            <a:normAutofit fontScale="92500" lnSpcReduction="10000"/>
          </a:bodyPr>
          <a:lstStyle/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Dostępność trasy jest ograniczona do skrzyżowań. 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obsługi przyległych nieruchomości zaprojektowano dodatkowe jezdnie.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Prywatne, ulegające podziałowi działki, będą miały zapewniony dojazd do drogi publicznej.</a:t>
            </a:r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E27F7154-FBAF-4200-8EFB-E57CC152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9E5CA049-7C1B-2680-7DA1-53CCBF6831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Przejdź do strony głównej">
            <a:extLst>
              <a:ext uri="{FF2B5EF4-FFF2-40B4-BE49-F238E27FC236}">
                <a16:creationId xmlns:a16="http://schemas.microsoft.com/office/drawing/2014/main" id="{430E6F23-F488-BB8E-4CD1-4C2FEA829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75350BC-BE6E-FA19-7E94-CF6806083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919" y="2533136"/>
            <a:ext cx="6096000" cy="31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4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09933-C616-050C-BCE8-78470E22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C10E3C96-5629-6E42-C3F1-6A7A4B906B44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ZAGOSPODAROWANIE PRZYLEGŁEGO TERENU</a:t>
            </a:r>
          </a:p>
          <a:p>
            <a:pPr>
              <a:buFont typeface="+mj-lt"/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07F8638D-094F-B853-D6DD-90F4445E0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59" y="1041482"/>
            <a:ext cx="8525668" cy="1361908"/>
          </a:xfrm>
        </p:spPr>
        <p:txBody>
          <a:bodyPr numCol="1">
            <a:normAutofit/>
          </a:bodyPr>
          <a:lstStyle/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będą wyburzane budynki mieszkalne</a:t>
            </a:r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B5AE2AA1-E895-73D6-97C4-63FC475D6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61B52921-7A96-BFF7-769E-BC56A762E0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9E5CA049-7C1B-2680-7DA1-53CCBF683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Przejdź do strony głównej">
            <a:extLst>
              <a:ext uri="{FF2B5EF4-FFF2-40B4-BE49-F238E27FC236}">
                <a16:creationId xmlns:a16="http://schemas.microsoft.com/office/drawing/2014/main" id="{F5B8BAE2-AF62-DF5B-34D6-63B7DF351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21553CA-AAF5-2D1F-B5D6-F6A47E6BE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562" y="1487353"/>
            <a:ext cx="6525362" cy="41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95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D07AB2A-3D3C-4117-9CDE-9F03A03E1FD9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ODWODNIENIE/KOLIZJE</a:t>
            </a:r>
          </a:p>
          <a:p>
            <a:pPr>
              <a:buFont typeface="+mj-lt"/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0CFC2A19-6D5C-46DF-BA5B-5CF8CFEB5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01" y="981076"/>
            <a:ext cx="8797257" cy="4781550"/>
          </a:xfrm>
        </p:spPr>
        <p:txBody>
          <a:bodyPr numCol="1">
            <a:normAutofit fontScale="85000" lnSpcReduction="10000"/>
          </a:bodyPr>
          <a:lstStyle/>
          <a:p>
            <a:pPr marL="179705" indent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Odprowadzenie wód opadowych z jezdni przewiduje się poprzez nadanie nawierzchni spadków podłużnych </a:t>
            </a:r>
            <a:b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poprzecznych umożliwiających spływ wody do rowów drogowych i wpustów.</a:t>
            </a:r>
          </a:p>
          <a:p>
            <a:pPr marL="179705" indent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Zaprojektowano rozwiązanie z odwodnieniem powierzchniowym korpusu drogowego, poprzez otwarte rowy drogowe trawiaste o kształcie trapezowym oraz odcinkami kanalizacji deszczowej. Wody opadowe odpływać będą do zbiorników retencyjnych z przelewami awaryjnymi do cieków powierzchniowych</a:t>
            </a:r>
          </a:p>
          <a:p>
            <a:pPr marL="179705" indent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 trasie zostaną wykonane nowe przepusty.</a:t>
            </a:r>
          </a:p>
          <a:p>
            <a:pPr marL="179705" indent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Rowy trapezowe</a:t>
            </a:r>
          </a:p>
          <a:p>
            <a:pPr marL="465455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szerokość dna min. 0,50 m,</a:t>
            </a:r>
          </a:p>
          <a:p>
            <a:pPr marL="465455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nachylenie skarp 1:1,5 w wyjątkowych przypadkach 1:1,</a:t>
            </a:r>
          </a:p>
          <a:p>
            <a:pPr marL="465455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min. głębokość 0,50 m,</a:t>
            </a:r>
          </a:p>
          <a:p>
            <a:pPr marL="465455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dno i skarpy rowów umocnione w zależności od pochylenia.</a:t>
            </a:r>
            <a:endParaRPr lang="pl-PL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9705" indent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Z uwagi na realizacje inwestycji nie wyklucza się występowania kolizji z infrastruktura istniejącą, tj. kanalizacja sanitarna, linie kablowe energetyczne i teletechniczne, sieci gazowe, wodociągowe i inne.</a:t>
            </a:r>
          </a:p>
          <a:p>
            <a:pPr marL="179705" indent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Rozwiązanie ewentualnych kolizji będzie opracowane w projektach branżowych w zgodności z wydanymi warunkami technicznymi przez gestorów poszczególnych sieci.</a:t>
            </a:r>
          </a:p>
          <a:p>
            <a:pPr marL="179705" indent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pl-PL" sz="1400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E27F7154-FBAF-4200-8EFB-E57CC152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9699F60B-7993-F57B-6174-C3C338D7CD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Przejdź do strony głównej">
            <a:extLst>
              <a:ext uri="{FF2B5EF4-FFF2-40B4-BE49-F238E27FC236}">
                <a16:creationId xmlns:a16="http://schemas.microsoft.com/office/drawing/2014/main" id="{5CA7D26D-D9BE-0397-DCB8-DB8E88D15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945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D07AB2A-3D3C-4117-9CDE-9F03A03E1FD9}"/>
              </a:ext>
            </a:extLst>
          </p:cNvPr>
          <p:cNvSpPr txBox="1">
            <a:spLocks/>
          </p:cNvSpPr>
          <p:nvPr/>
        </p:nvSpPr>
        <p:spPr>
          <a:xfrm>
            <a:off x="302740" y="369625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PRZEJŚCIA DLA ZWIERZĄT MAŁYCH</a:t>
            </a:r>
          </a:p>
          <a:p>
            <a:pPr>
              <a:buFont typeface="+mj-lt"/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E27F7154-FBAF-4200-8EFB-E57CC152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1E2DCC0E-9A37-5298-6158-D79A1A7A2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01" y="981076"/>
            <a:ext cx="8797257" cy="1218427"/>
          </a:xfrm>
        </p:spPr>
        <p:txBody>
          <a:bodyPr numCol="1">
            <a:normAutofit/>
          </a:bodyPr>
          <a:lstStyle/>
          <a:p>
            <a:pPr marL="179705" indent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 ramach zadania wykonane będą przejścia dla zwierząt w km około:</a:t>
            </a:r>
          </a:p>
          <a:p>
            <a:pPr marL="465455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0+105, 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0+680, 1+190, 5+160, 8+115 - 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Przejścia dla płazów suche,</a:t>
            </a:r>
          </a:p>
          <a:p>
            <a:pPr marL="465455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2+612, Przejście dla płazów mokre,</a:t>
            </a:r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142EA0BF-7B42-4580-67B8-1DEB2BD618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 descr="Przejdź do strony głównej">
            <a:extLst>
              <a:ext uri="{FF2B5EF4-FFF2-40B4-BE49-F238E27FC236}">
                <a16:creationId xmlns:a16="http://schemas.microsoft.com/office/drawing/2014/main" id="{DDC3194A-9AF7-AFF3-C001-477F8829D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26EE9A-18BB-C0E2-9B9E-DFDACFE02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904" y="2106507"/>
            <a:ext cx="6248644" cy="358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0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D07AB2A-3D3C-4117-9CDE-9F03A03E1FD9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567890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CEL I ZAKRES OPRACOWANIA</a:t>
            </a:r>
          </a:p>
          <a:p>
            <a:pPr>
              <a:buFont typeface="+mj-lt"/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0CFC2A19-6D5C-46DF-BA5B-5CF8CFEB5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44" y="1218065"/>
            <a:ext cx="8829341" cy="4045913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Przedmiotem opracowania jest wykonanie dokumentacji projektowej budowy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obwodnicy Tucholi </a:t>
            </a:r>
            <a:b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długości 10,1 km,  zlokalizowanej w województwie kujawsko-pomorskim, powiecie tucholskim, gminach Tuchola, Gostycyn i Cekcyn.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budowy obwodnicy Tucholi jest poprawa bezpieczeństwa i przepustowości sieci drogowej, wyprowadzenie ruchu tranzytowego z miasta, zmniejszenie hałasu.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Początek opracowania zlokalizowany jest w km około 18+200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koniec w km około 27+550 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drogi wojewódzkiej </a:t>
            </a:r>
            <a:b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nr 240.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nwestycja procedowana będzie w trybie ustawy z dnia 10 kwietnia 2003 r. o szczególnych zasadach przygotowania i realizacji inwestycji w zakresie dróg publicznych.</a:t>
            </a:r>
            <a:endParaRPr lang="pl-PL" sz="18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przedmiotowego zadania zastosowanie mają przepisy Rozporządzenia Ministra Infrastruktury z dnia 24 czerwca 2022 r. w sprawie przepisów techniczno-budowlanych dotyczących dróg publicznych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projektowanej inwestycji została pozyskana decyzją o środowiskowych uwarunkowaniach przedsięwzięcia (Decyzja Nr 147/2018 z dn. 04 grudnia 2018 r.) – WARIANT B</a:t>
            </a:r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E27F7154-FBAF-4200-8EFB-E57CC152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8934A2DF-F828-3B33-FBA1-D41EA45A07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161621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A2A93A16-11C6-79DF-1915-C90703154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az 1" descr="Przejdź do strony głównej">
            <a:extLst>
              <a:ext uri="{FF2B5EF4-FFF2-40B4-BE49-F238E27FC236}">
                <a16:creationId xmlns:a16="http://schemas.microsoft.com/office/drawing/2014/main" id="{956C11AD-F5A2-B5F2-687B-26E1EFD95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225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ABF37-04A9-A474-A40D-31FD0B223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88A8C90-E8D2-2E06-1469-5D6406D79179}"/>
              </a:ext>
            </a:extLst>
          </p:cNvPr>
          <p:cNvSpPr txBox="1">
            <a:spLocks/>
          </p:cNvSpPr>
          <p:nvPr/>
        </p:nvSpPr>
        <p:spPr>
          <a:xfrm>
            <a:off x="302740" y="369625"/>
            <a:ext cx="970547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PRZEJŚCIA DLA ZWIERZĄT ŚREDNICH I DUŻYCH</a:t>
            </a:r>
          </a:p>
          <a:p>
            <a:pPr>
              <a:buFont typeface="+mj-lt"/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F00E805B-E565-1CCB-9C41-0D1EDF5C0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F023EACC-EED9-2C03-AB76-C6949CD9B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01" y="981076"/>
            <a:ext cx="8797257" cy="1218427"/>
          </a:xfrm>
        </p:spPr>
        <p:txBody>
          <a:bodyPr numCol="1">
            <a:normAutofit/>
          </a:bodyPr>
          <a:lstStyle/>
          <a:p>
            <a:pPr marL="465455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2+840 – 3+750 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Estakada,</a:t>
            </a:r>
          </a:p>
          <a:p>
            <a:pPr marL="465455" indent="-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1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8+460, 9+850 – Obiekty mostowe,</a:t>
            </a:r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9085B19A-EA8B-9B2C-1BEC-64D6A8E7F2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142EA0BF-7B42-4580-67B8-1DEB2BD61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 descr="Przejdź do strony głównej">
            <a:extLst>
              <a:ext uri="{FF2B5EF4-FFF2-40B4-BE49-F238E27FC236}">
                <a16:creationId xmlns:a16="http://schemas.microsoft.com/office/drawing/2014/main" id="{98A95AF8-D82B-409A-229F-06E751536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Obraz zawierający trawa, na wolnym powietrzu, roślina, równi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7EBB6E8-0B1C-5724-8AE5-EDC7C70072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" y="1807431"/>
            <a:ext cx="4623446" cy="346758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A96B87D-01AA-7C2D-22A6-B797E7E5B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947" y="1807431"/>
            <a:ext cx="5268060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47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7AB41-919E-77F2-2914-B0D3D4AC9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9968BD2-8E72-9C8B-19EB-C796EED1363B}"/>
              </a:ext>
            </a:extLst>
          </p:cNvPr>
          <p:cNvSpPr txBox="1">
            <a:spLocks/>
          </p:cNvSpPr>
          <p:nvPr/>
        </p:nvSpPr>
        <p:spPr>
          <a:xfrm>
            <a:off x="171449" y="212713"/>
            <a:ext cx="12453982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KOREKTY W STOSUNKU DO DŚU</a:t>
            </a:r>
            <a:endParaRPr lang="pl-PL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A486BFCB-DB94-C335-E486-3A4554EF9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sp>
        <p:nvSpPr>
          <p:cNvPr id="4" name="Symbol zastępczy zawartości 14">
            <a:extLst>
              <a:ext uri="{FF2B5EF4-FFF2-40B4-BE49-F238E27FC236}">
                <a16:creationId xmlns:a16="http://schemas.microsoft.com/office/drawing/2014/main" id="{43530CFF-6477-AB38-F82D-B782A18F2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38" y="1171226"/>
            <a:ext cx="8525668" cy="3975539"/>
          </a:xfrm>
        </p:spPr>
        <p:txBody>
          <a:bodyPr numCol="1">
            <a:normAutofit fontScale="85000" lnSpcReduction="20000"/>
          </a:bodyPr>
          <a:lstStyle/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Lokalizacja początku i końca odcinka z uwagi na zmiany zagospodarowania terenu,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skrzyżowań skanalizowanych z drogami wojewódzkimi klasy G na ronda turbinowe z uwagi na poprawę bezpieczeństwa ruchu,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Korekta przebiegu obwodnicy w km od 3+400 do 5+500 z uwagi na kolizję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gazociągiem, co spowodowało korzystne odsunięcie Obwodnicy od zabudowań w miejscowości Nowa Tuchola,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 wiaduktu nad drogą gminną nr 010114C, umożliwiająca przejazd z m. Mały Mędromierz do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Wysoka Wieś. W DŚU droga po obu stronach Obwodnicy zakończona była placem do zawracania,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 wiaduktu nad drogą gminną nr 010785C (ul. Piszczek), zapewniająca komunikację przyległych nieruchomości. W DŚU zaplanowany był 4-kilometrowy objazd.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Wydłużenie estakady o ok. 600 m, co korzystnie wpływa na środowisko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endParaRPr lang="pl-PL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E6634BD6-4FD6-B5C0-4277-B28836AFEE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E80A791E-95F0-5E24-26A1-9FC42AF395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 descr="Przejdź do strony głównej">
            <a:extLst>
              <a:ext uri="{FF2B5EF4-FFF2-40B4-BE49-F238E27FC236}">
                <a16:creationId xmlns:a16="http://schemas.microsoft.com/office/drawing/2014/main" id="{CF0C79F8-B7B9-8E3B-0295-D9AF8A2AE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785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4F82D-E780-9F1F-91EC-636F4B962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67000327-0C16-3ADE-0625-92805CE6893A}"/>
              </a:ext>
            </a:extLst>
          </p:cNvPr>
          <p:cNvSpPr txBox="1">
            <a:spLocks/>
          </p:cNvSpPr>
          <p:nvPr/>
        </p:nvSpPr>
        <p:spPr>
          <a:xfrm>
            <a:off x="1269372" y="1263267"/>
            <a:ext cx="7303929" cy="977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ROZWIĄZANIA SYTUACYJNE NA PLANACH</a:t>
            </a:r>
          </a:p>
          <a:p>
            <a:pPr marL="0" indent="0" algn="ctr">
              <a:buNone/>
            </a:pP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ZGŁASZANIE UWAG DO 12.08.2025 DO ZDW W BYDGOSZCZY W FORMIE E-MAIL:</a:t>
            </a:r>
          </a:p>
          <a:p>
            <a:pPr marL="0" indent="0" algn="ctr">
              <a:buNone/>
            </a:pP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800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zdw.byd@zdw-bydgoszcz.pl</a:t>
            </a: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DZIĘKUJEMY ZA UWAGĘ</a:t>
            </a:r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56CF5297-BD0E-2409-9507-84A2DB4D1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03B0AA24-47FE-F978-F6E0-1F181A0428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619314" imgH="1447834" progId="">
                  <p:embed/>
                </p:oleObj>
              </mc:Choice>
              <mc:Fallback>
                <p:oleObj r:id="rId4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Przejdź do strony głównej">
            <a:extLst>
              <a:ext uri="{FF2B5EF4-FFF2-40B4-BE49-F238E27FC236}">
                <a16:creationId xmlns:a16="http://schemas.microsoft.com/office/drawing/2014/main" id="{84F21FC0-A916-E533-AF25-82964491CD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44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D07AB2A-3D3C-4117-9CDE-9F03A03E1FD9}"/>
              </a:ext>
            </a:extLst>
          </p:cNvPr>
          <p:cNvSpPr txBox="1">
            <a:spLocks/>
          </p:cNvSpPr>
          <p:nvPr/>
        </p:nvSpPr>
        <p:spPr>
          <a:xfrm>
            <a:off x="323863" y="209050"/>
            <a:ext cx="7824831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DŚU</a:t>
            </a:r>
            <a:endParaRPr lang="pl-PL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E27F7154-FBAF-4200-8EFB-E57CC152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E80A791E-95F0-5E24-26A1-9FC42AF395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 descr="Przejdź do strony głównej">
            <a:extLst>
              <a:ext uri="{FF2B5EF4-FFF2-40B4-BE49-F238E27FC236}">
                <a16:creationId xmlns:a16="http://schemas.microsoft.com/office/drawing/2014/main" id="{9F0A59F4-9002-1B5C-7976-7F035B38A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C854BC5-7043-BFB7-71F9-283C2042F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974" y="1438760"/>
            <a:ext cx="3632375" cy="5141934"/>
          </a:xfrm>
          <a:prstGeom prst="rect">
            <a:avLst/>
          </a:prstGeom>
        </p:spPr>
      </p:pic>
      <p:sp>
        <p:nvSpPr>
          <p:cNvPr id="12" name="Symbol zastępczy zawartości 14">
            <a:extLst>
              <a:ext uri="{FF2B5EF4-FFF2-40B4-BE49-F238E27FC236}">
                <a16:creationId xmlns:a16="http://schemas.microsoft.com/office/drawing/2014/main" id="{EFD5158C-6BE3-CABE-8826-F800E4773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63" y="851812"/>
            <a:ext cx="8651035" cy="1377821"/>
          </a:xfrm>
        </p:spPr>
        <p:txBody>
          <a:bodyPr numCol="1">
            <a:normAutofit/>
          </a:bodyPr>
          <a:lstStyle/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Zgodnie z Decyzją o Środowiskowych Uwarunkowaniach projekt wykonano dla wariantu B przebiegu obwodnicy (gminy Tuchola, Gostycyn i Cekcyn (około 10km)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pl-PL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endParaRPr lang="pl-PL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4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4F57B-3B81-C342-0AEE-9AA7A5217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7C71F18-215A-6D1D-6947-24270DE4A603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5678905" cy="9779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HARMONOGRAM REALIZACJI</a:t>
            </a:r>
          </a:p>
          <a:p>
            <a:pPr marL="0" indent="0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Dla zadania pn.: „Budowa obwodnicy Tucholi”</a:t>
            </a: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C9617FB7-4568-E403-5BE0-A383D994B6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graphicFrame>
        <p:nvGraphicFramePr>
          <p:cNvPr id="32" name="Tabela 31">
            <a:extLst>
              <a:ext uri="{FF2B5EF4-FFF2-40B4-BE49-F238E27FC236}">
                <a16:creationId xmlns:a16="http://schemas.microsoft.com/office/drawing/2014/main" id="{E0AF5949-C483-C696-7BEB-D6510A271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780431"/>
              </p:ext>
            </p:extLst>
          </p:nvPr>
        </p:nvGraphicFramePr>
        <p:xfrm>
          <a:off x="418351" y="1387423"/>
          <a:ext cx="9483548" cy="3003343"/>
        </p:xfrm>
        <a:graphic>
          <a:graphicData uri="http://schemas.openxmlformats.org/drawingml/2006/table">
            <a:tbl>
              <a:tblPr/>
              <a:tblGrid>
                <a:gridCol w="882769">
                  <a:extLst>
                    <a:ext uri="{9D8B030D-6E8A-4147-A177-3AD203B41FA5}">
                      <a16:colId xmlns:a16="http://schemas.microsoft.com/office/drawing/2014/main" val="384212257"/>
                    </a:ext>
                  </a:extLst>
                </a:gridCol>
                <a:gridCol w="348547">
                  <a:extLst>
                    <a:ext uri="{9D8B030D-6E8A-4147-A177-3AD203B41FA5}">
                      <a16:colId xmlns:a16="http://schemas.microsoft.com/office/drawing/2014/main" val="1482048511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919644644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348295895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882126285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424791167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253276833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885137478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600488803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952524618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403218133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576226702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482548151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759500675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45201286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096455622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599531644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79190615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590366308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781616869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914603935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145805247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482052320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031495215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4172098591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865391417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391488409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126904720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4243945555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458456541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422509054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046261550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824003291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46148048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438416538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670310633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660003069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930909011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296829657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86181035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62353624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214327982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588064872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616979378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159944863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739047338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459885287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653380797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5136926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75249122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30940224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475364200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409199733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221295771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449081412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4112683577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895849699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667241014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729008572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889115612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570570940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183720114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236455274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4083818727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938140647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956825853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418542518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822282385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903734312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653648095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423399437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902457892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07895473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1740055613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226895485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201217145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936002366"/>
                    </a:ext>
                  </a:extLst>
                </a:gridCol>
                <a:gridCol w="108582">
                  <a:extLst>
                    <a:ext uri="{9D8B030D-6E8A-4147-A177-3AD203B41FA5}">
                      <a16:colId xmlns:a16="http://schemas.microsoft.com/office/drawing/2014/main" val="3047330377"/>
                    </a:ext>
                  </a:extLst>
                </a:gridCol>
              </a:tblGrid>
              <a:tr h="330213">
                <a:tc gridSpan="78">
                  <a:txBody>
                    <a:bodyPr/>
                    <a:lstStyle/>
                    <a:p>
                      <a:pPr algn="ctr" fontAlgn="b"/>
                      <a:endParaRPr lang="pl-PL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548168"/>
                  </a:ext>
                </a:extLst>
              </a:tr>
              <a:tr h="173160"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255770"/>
                  </a:ext>
                </a:extLst>
              </a:tr>
              <a:tr h="14094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2953" marR="2953" marT="295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2953" marR="2953" marT="29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2953" marR="2953" marT="29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2953" marR="2953" marT="29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2953" marR="2953" marT="29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2953" marR="2953" marT="29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2953" marR="2953" marT="29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2953" marR="2953" marT="29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2953" marR="2953" marT="29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2953" marR="2953" marT="29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2030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2031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355137"/>
                  </a:ext>
                </a:extLst>
              </a:tr>
              <a:tr h="285915">
                <a:tc>
                  <a:txBody>
                    <a:bodyPr/>
                    <a:lstStyle/>
                    <a:p>
                      <a:pPr algn="l" fontAlgn="ctr"/>
                      <a:r>
                        <a:rPr lang="pl-PL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czas trwania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217144"/>
                  </a:ext>
                </a:extLst>
              </a:tr>
              <a:tr h="378536">
                <a:tc>
                  <a:txBody>
                    <a:bodyPr/>
                    <a:lstStyle/>
                    <a:p>
                      <a:pPr algn="l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Opracowanie wielowariantowej koncepcji</a:t>
                      </a:r>
                    </a:p>
                  </a:txBody>
                  <a:tcPr marL="2953" marR="2953" marT="29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lata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60034"/>
                  </a:ext>
                </a:extLst>
              </a:tr>
              <a:tr h="378536">
                <a:tc>
                  <a:txBody>
                    <a:bodyPr/>
                    <a:lstStyle/>
                    <a:p>
                      <a:pPr algn="l" fontAlgn="ctr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Uzyskanie Decyzji </a:t>
                      </a:r>
                      <a:b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 środowiskowych uwarunkowaniach</a:t>
                      </a:r>
                    </a:p>
                  </a:txBody>
                  <a:tcPr marL="2953" marR="2953" marT="29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lat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008237"/>
                  </a:ext>
                </a:extLst>
              </a:tr>
              <a:tr h="502745">
                <a:tc>
                  <a:txBody>
                    <a:bodyPr/>
                    <a:lstStyle/>
                    <a:p>
                      <a:pPr algn="l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Zlecenie i opracowanie dokumentacji projektowej wraz z uzyskaniem decyzji ZRiD</a:t>
                      </a:r>
                    </a:p>
                  </a:txBody>
                  <a:tcPr marL="2953" marR="2953" marT="29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lata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100828"/>
                  </a:ext>
                </a:extLst>
              </a:tr>
              <a:tr h="3422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Zlecenie i realizacja robót budowlancyh</a:t>
                      </a:r>
                    </a:p>
                  </a:txBody>
                  <a:tcPr marL="2953" marR="2953" marT="29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lata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5C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998920"/>
                  </a:ext>
                </a:extLst>
              </a:tr>
              <a:tr h="3422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Analizy porealizacyjne</a:t>
                      </a:r>
                    </a:p>
                  </a:txBody>
                  <a:tcPr marL="2953" marR="2953" marT="29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2-3 lata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027086"/>
                  </a:ext>
                </a:extLst>
              </a:tr>
              <a:tr h="128706"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953" marR="2953" marT="2953" marB="0" anchor="b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pl-PL" sz="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Obecnie</a:t>
                      </a:r>
                    </a:p>
                  </a:txBody>
                  <a:tcPr marL="2953" marR="2953" marT="2953" marB="0" anchor="b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53" marR="2953" marT="29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801649"/>
                  </a:ext>
                </a:extLst>
              </a:tr>
            </a:tbl>
          </a:graphicData>
        </a:graphic>
      </p:graphicFrame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200E9D38-FD9B-E4FE-4C86-CDD24964BB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Przejdź do strony głównej">
            <a:extLst>
              <a:ext uri="{FF2B5EF4-FFF2-40B4-BE49-F238E27FC236}">
                <a16:creationId xmlns:a16="http://schemas.microsoft.com/office/drawing/2014/main" id="{DFE3302C-AB74-4FCE-B445-AFB95BFD6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48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4F57B-3B81-C342-0AEE-9AA7A5217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7C71F18-215A-6D1D-6947-24270DE4A603}"/>
              </a:ext>
            </a:extLst>
          </p:cNvPr>
          <p:cNvSpPr txBox="1">
            <a:spLocks/>
          </p:cNvSpPr>
          <p:nvPr/>
        </p:nvSpPr>
        <p:spPr>
          <a:xfrm>
            <a:off x="304799" y="345562"/>
            <a:ext cx="9045147" cy="977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Spotkania/konsultacje z udziałem społeczeństwa lub przedstawicieli   </a:t>
            </a:r>
          </a:p>
          <a:p>
            <a:pPr marL="0" indent="0">
              <a:buNone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Dla zadania pn.: „Budowa obwodnicy Tucholi”</a:t>
            </a: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C9617FB7-4568-E403-5BE0-A383D994B6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E8678FE-4605-0DE3-459C-9EE705FF4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701498"/>
              </p:ext>
            </p:extLst>
          </p:nvPr>
        </p:nvGraphicFramePr>
        <p:xfrm>
          <a:off x="689662" y="1323474"/>
          <a:ext cx="8457699" cy="38814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824">
                  <a:extLst>
                    <a:ext uri="{9D8B030D-6E8A-4147-A177-3AD203B41FA5}">
                      <a16:colId xmlns:a16="http://schemas.microsoft.com/office/drawing/2014/main" val="639262153"/>
                    </a:ext>
                  </a:extLst>
                </a:gridCol>
                <a:gridCol w="1221501">
                  <a:extLst>
                    <a:ext uri="{9D8B030D-6E8A-4147-A177-3AD203B41FA5}">
                      <a16:colId xmlns:a16="http://schemas.microsoft.com/office/drawing/2014/main" val="83871710"/>
                    </a:ext>
                  </a:extLst>
                </a:gridCol>
                <a:gridCol w="1125697">
                  <a:extLst>
                    <a:ext uri="{9D8B030D-6E8A-4147-A177-3AD203B41FA5}">
                      <a16:colId xmlns:a16="http://schemas.microsoft.com/office/drawing/2014/main" val="1262820972"/>
                    </a:ext>
                  </a:extLst>
                </a:gridCol>
                <a:gridCol w="1428079">
                  <a:extLst>
                    <a:ext uri="{9D8B030D-6E8A-4147-A177-3AD203B41FA5}">
                      <a16:colId xmlns:a16="http://schemas.microsoft.com/office/drawing/2014/main" val="9070977"/>
                    </a:ext>
                  </a:extLst>
                </a:gridCol>
                <a:gridCol w="4107598">
                  <a:extLst>
                    <a:ext uri="{9D8B030D-6E8A-4147-A177-3AD203B41FA5}">
                      <a16:colId xmlns:a16="http://schemas.microsoft.com/office/drawing/2014/main" val="4028220791"/>
                    </a:ext>
                  </a:extLst>
                </a:gridCol>
              </a:tblGrid>
              <a:tr h="431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L.p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Data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Miejsce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Prowadzący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Uczestnicy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/>
                </a:tc>
                <a:extLst>
                  <a:ext uri="{0D108BD9-81ED-4DB2-BD59-A6C34878D82A}">
                    <a16:rowId xmlns:a16="http://schemas.microsoft.com/office/drawing/2014/main" val="385342740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1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03.07.2014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Bydgoszcz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ZDW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Władze lokalne, SOS dla Tucholi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385522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2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03.02.2015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Bydgoszcz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ZDW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Władze lokalne, SOS dla Tucholi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568678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3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23.06.2015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Tuchola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ZDW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Mieszkańcy - przed wnioskiem o DŚU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236916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4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22.05.2017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Bydgoszcz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ZDW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Władze lokalne, SOS dla Tucholi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054999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5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08-09.2018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Bydgoszcz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RDOŚ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Udział społeczeństwa w DUŚ - przed wydaniem</a:t>
                      </a:r>
                      <a:br>
                        <a:rPr lang="pl-PL" sz="1300" u="none" strike="noStrike" dirty="0">
                          <a:effectLst/>
                        </a:rPr>
                      </a:br>
                      <a:r>
                        <a:rPr lang="pl-PL" sz="1300" u="none" strike="noStrike" dirty="0">
                          <a:effectLst/>
                        </a:rPr>
                        <a:t>Strony postępowania, mieszkańcy, władze lokalne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787431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6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09.04.2025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Bydgoszcz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ZDW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Władze lokalne, SOS dla Tucholi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040865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7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08.07.2025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Bydgoszcz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ZDW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Władze lokalne - przed wnioskiem o </a:t>
                      </a:r>
                      <a:r>
                        <a:rPr lang="pl-PL" sz="1300" u="none" strike="noStrike" dirty="0" err="1">
                          <a:effectLst/>
                        </a:rPr>
                        <a:t>ZRiD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669324"/>
                  </a:ext>
                </a:extLst>
              </a:tr>
              <a:tr h="431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8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29.07.2025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Tuchola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>
                          <a:effectLst/>
                        </a:rPr>
                        <a:t>ZDW</a:t>
                      </a:r>
                      <a:endParaRPr lang="pl-PL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u="none" strike="noStrike" dirty="0">
                          <a:effectLst/>
                        </a:rPr>
                        <a:t>Wszyscy zainteresowani - przed wnioskiem o </a:t>
                      </a:r>
                      <a:r>
                        <a:rPr lang="pl-PL" sz="1300" u="none" strike="noStrike" dirty="0" err="1">
                          <a:effectLst/>
                        </a:rPr>
                        <a:t>ZRiD</a:t>
                      </a:r>
                      <a:endParaRPr lang="pl-PL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85" marR="8985" marT="8985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07273"/>
                  </a:ext>
                </a:extLst>
              </a:tr>
            </a:tbl>
          </a:graphicData>
        </a:graphic>
      </p:graphicFrame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B0BA2F9B-F293-1950-560C-3C6D5CA39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Przejdź do strony głównej">
            <a:extLst>
              <a:ext uri="{FF2B5EF4-FFF2-40B4-BE49-F238E27FC236}">
                <a16:creationId xmlns:a16="http://schemas.microsoft.com/office/drawing/2014/main" id="{516B9FF2-0B5D-7ABD-E728-B59DF2035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833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E27F7154-FBAF-4200-8EFB-E57CC152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D07AB2A-3D3C-4117-9CDE-9F03A03E1FD9}"/>
              </a:ext>
            </a:extLst>
          </p:cNvPr>
          <p:cNvSpPr txBox="1">
            <a:spLocks/>
          </p:cNvSpPr>
          <p:nvPr/>
        </p:nvSpPr>
        <p:spPr>
          <a:xfrm>
            <a:off x="166253" y="114653"/>
            <a:ext cx="567890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LOKALIZACJA INWESTYCJI</a:t>
            </a:r>
          </a:p>
          <a:p>
            <a:pPr>
              <a:buFont typeface="+mj-lt"/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5DEC9290-723A-CF2E-8F86-54360E8A7D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388979"/>
              </p:ext>
            </p:extLst>
          </p:nvPr>
        </p:nvGraphicFramePr>
        <p:xfrm>
          <a:off x="1867689" y="5676058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67689" y="5676058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 descr="Przejdź do strony głównej">
            <a:extLst>
              <a:ext uri="{FF2B5EF4-FFF2-40B4-BE49-F238E27FC236}">
                <a16:creationId xmlns:a16="http://schemas.microsoft.com/office/drawing/2014/main" id="{5ACB854D-D576-DB58-915E-C73925FE4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7" y="5720132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01A301F-97B1-DC20-6F5D-0F5806F16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963" y="619286"/>
            <a:ext cx="6474604" cy="505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64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E25ED-A3A7-A252-C61A-F145F15F3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3DD3D2ED-F5A0-A795-7585-0FC89CB9E9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9C242802-0526-34DA-12B3-1B279211196C}"/>
              </a:ext>
            </a:extLst>
          </p:cNvPr>
          <p:cNvSpPr txBox="1">
            <a:spLocks/>
          </p:cNvSpPr>
          <p:nvPr/>
        </p:nvSpPr>
        <p:spPr>
          <a:xfrm>
            <a:off x="166253" y="114652"/>
            <a:ext cx="4424281" cy="3796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PLAN ORIENTACYJNY</a:t>
            </a:r>
          </a:p>
          <a:p>
            <a:pPr>
              <a:buFont typeface="+mj-lt"/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CCD2BE47-0C64-EEF2-1696-0F912B876B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754592"/>
              </p:ext>
            </p:extLst>
          </p:nvPr>
        </p:nvGraphicFramePr>
        <p:xfrm>
          <a:off x="2100649" y="5884352"/>
          <a:ext cx="860758" cy="769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5DEC9290-723A-CF2E-8F86-54360E8A7D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0649" y="5884352"/>
                        <a:ext cx="860758" cy="769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 descr="Przejdź do strony głównej">
            <a:extLst>
              <a:ext uri="{FF2B5EF4-FFF2-40B4-BE49-F238E27FC236}">
                <a16:creationId xmlns:a16="http://schemas.microsoft.com/office/drawing/2014/main" id="{417718E5-C03D-E979-7355-96B39C1D0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7" y="5720132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D4E6600-7FA5-7A48-8A5D-5413BFC35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35" y="399152"/>
            <a:ext cx="6526544" cy="55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4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D07AB2A-3D3C-4117-9CDE-9F03A03E1FD9}"/>
              </a:ext>
            </a:extLst>
          </p:cNvPr>
          <p:cNvSpPr txBox="1">
            <a:spLocks/>
          </p:cNvSpPr>
          <p:nvPr/>
        </p:nvSpPr>
        <p:spPr>
          <a:xfrm>
            <a:off x="304799" y="184844"/>
            <a:ext cx="567890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STAN ISTNIEJĄCY</a:t>
            </a:r>
          </a:p>
          <a:p>
            <a:pPr>
              <a:buFont typeface="+mj-lt"/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0CFC2A19-6D5C-46DF-BA5B-5CF8CFEB5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702330"/>
            <a:ext cx="8866845" cy="1601945"/>
          </a:xfrm>
        </p:spPr>
        <p:txBody>
          <a:bodyPr>
            <a:normAutofit fontScale="85000" lnSpcReduction="10000"/>
          </a:bodyPr>
          <a:lstStyle/>
          <a:p>
            <a:pPr lvl="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stanie istniejącym droga wojewódzka nr 240 jest ogólnodostępna, klasy G. </a:t>
            </a:r>
          </a:p>
          <a:p>
            <a:pPr lvl="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wlocie i wylocie z miasta posiada przekrój jezdni około 7,0 m</a:t>
            </a:r>
          </a:p>
          <a:p>
            <a:pPr lvl="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Natężenie ruchu wg GPR 2020 – ponad 12 tys. pojazdów na dobę 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(1,1 tyś. samochodów ciężarowych (11%) i  10,9 tyś. osobowych i dostawczych)</a:t>
            </a:r>
            <a:endParaRPr lang="pl-PL" sz="1400" dirty="0">
              <a:highlight>
                <a:srgbClr val="FFFF00"/>
              </a:highlight>
            </a:endParaRPr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E27F7154-FBAF-4200-8EFB-E57CC152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BB31E2DD-414D-6AE2-5980-C1D740069E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 descr="Przejdź do strony głównej">
            <a:extLst>
              <a:ext uri="{FF2B5EF4-FFF2-40B4-BE49-F238E27FC236}">
                <a16:creationId xmlns:a16="http://schemas.microsoft.com/office/drawing/2014/main" id="{CEB204D6-50FD-C630-E3C7-CC6EBA385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6FC9E96-0C6D-2D6F-3CCB-57F2E8A006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69" y="2304274"/>
            <a:ext cx="2425720" cy="323025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33FFE76-0FDB-FDE6-B14F-DB53EF3FAE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53" y="2303088"/>
            <a:ext cx="2425720" cy="32314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7FBBB0B-D825-2FA7-0F02-6AF62EDB0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13" y="2303088"/>
            <a:ext cx="2425720" cy="323025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E4F1CDF-5E70-B37E-F2FB-F0ADC12BD6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5" y="2303087"/>
            <a:ext cx="2425720" cy="323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8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0D07AB2A-3D3C-4117-9CDE-9F03A03E1FD9}"/>
              </a:ext>
            </a:extLst>
          </p:cNvPr>
          <p:cNvSpPr txBox="1">
            <a:spLocks/>
          </p:cNvSpPr>
          <p:nvPr/>
        </p:nvSpPr>
        <p:spPr>
          <a:xfrm>
            <a:off x="296561" y="147854"/>
            <a:ext cx="5678905" cy="97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3200" dirty="0">
                <a:solidFill>
                  <a:schemeClr val="accent1">
                    <a:lumMod val="75000"/>
                  </a:schemeClr>
                </a:solidFill>
              </a:rPr>
              <a:t>ZAKRES ROBÓT</a:t>
            </a:r>
          </a:p>
          <a:p>
            <a:pPr>
              <a:buFont typeface="+mj-lt"/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+mj-lt"/>
              <a:buAutoNum type="arabicPeriod"/>
            </a:pPr>
            <a:endParaRPr lang="pl-PL" dirty="0"/>
          </a:p>
          <a:p>
            <a:pPr algn="ctr">
              <a:buFont typeface="+mj-lt"/>
              <a:buAutoNum type="arabicPeriod"/>
            </a:pPr>
            <a:endParaRPr lang="pl-PL" dirty="0"/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0CFC2A19-6D5C-46DF-BA5B-5CF8CFEB5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82" y="689351"/>
            <a:ext cx="8900385" cy="4913431"/>
          </a:xfrm>
        </p:spPr>
        <p:txBody>
          <a:bodyPr>
            <a:normAutofit fontScale="55000" lnSpcReduction="20000"/>
          </a:bodyPr>
          <a:lstStyle/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 nowego odcinka drogi klasy G tzw. „obwodnicy Tucholi”,</a:t>
            </a: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 skrzyżowań na odcinku drogi,</a:t>
            </a: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przebudowę/budowę dróg dla pieszych i rowerów,</a:t>
            </a: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budowę obiektów mostowych nad rzeką Brdą i Kicz, </a:t>
            </a: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 obiektów mostowych nad liniami kolejowymi nr 208 i 241,</a:t>
            </a:r>
            <a:endParaRPr lang="pl-PL" sz="28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budowę/przebudowę przepustów,</a:t>
            </a: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przebudowę/budowę rowów melioracyjnych, kanalizacji deszczowej, zbiorników retencyjnych, urządzeń podczyszczających, drenaży,</a:t>
            </a: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przebudowę/budowę oświetlenia drogowego,</a:t>
            </a: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przebudowę kolidującego uzbrojenia podziemnego i naziemnego,</a:t>
            </a: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zagospodarowanie zieleni w granicach projektowanego pasa drogowego,</a:t>
            </a: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zapewnienie obsługi terenu przyległego do Obwodnicy,</a:t>
            </a:r>
          </a:p>
          <a:p>
            <a:pPr marL="342900" lvl="0" indent="-342900" algn="just"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 obiektów i urządzeń wynikających z wymogów ochrony środowiska (m.in. ekranów akustycznych, przejść dla zwierząt, ogrodzeń, zieleni izolacyjnej, itp.),</a:t>
            </a:r>
          </a:p>
          <a:p>
            <a:pPr>
              <a:spcBef>
                <a:spcPts val="0"/>
              </a:spcBef>
            </a:pPr>
            <a:endParaRPr lang="pl-PL" sz="1400" dirty="0"/>
          </a:p>
        </p:txBody>
      </p:sp>
      <p:pic>
        <p:nvPicPr>
          <p:cNvPr id="3" name="Obraz 2" descr="Obraz zawierający tekst, znak&#10;&#10;Opis wygenerowany automatycznie">
            <a:extLst>
              <a:ext uri="{FF2B5EF4-FFF2-40B4-BE49-F238E27FC236}">
                <a16:creationId xmlns:a16="http://schemas.microsoft.com/office/drawing/2014/main" id="{E27F7154-FBAF-4200-8EFB-E57CC152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5941157"/>
            <a:ext cx="1949968" cy="700265"/>
          </a:xfrm>
          <a:prstGeom prst="rect">
            <a:avLst/>
          </a:prstGeom>
        </p:spPr>
      </p:pic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01CAFB60-2CAE-EC4D-ED76-B12D9F7607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13139"/>
              </p:ext>
            </p:extLst>
          </p:nvPr>
        </p:nvGraphicFramePr>
        <p:xfrm>
          <a:off x="1899337" y="5602782"/>
          <a:ext cx="1093718" cy="9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19314" imgH="1447834" progId="">
                  <p:embed/>
                </p:oleObj>
              </mc:Choice>
              <mc:Fallback>
                <p:oleObj r:id="rId3" imgW="1619314" imgH="1447834" progId="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8934A2DF-F828-3B33-FBA1-D41EA45A0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337" y="5602782"/>
                        <a:ext cx="1093718" cy="97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4" descr="Przejdź do strony głównej">
            <a:extLst>
              <a:ext uri="{FF2B5EF4-FFF2-40B4-BE49-F238E27FC236}">
                <a16:creationId xmlns:a16="http://schemas.microsoft.com/office/drawing/2014/main" id="{AAED725A-967A-5BAA-9A0B-968F45A11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4" y="5667026"/>
            <a:ext cx="1171418" cy="98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43910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Niebiesk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1_Faseta">
  <a:themeElements>
    <a:clrScheme name="Niebiesk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Metadata/LabelInfo.xml><?xml version="1.0" encoding="utf-8"?>
<clbl:labelList xmlns:clbl="http://schemas.microsoft.com/office/2020/mipLabelMetadata">
  <clbl:label id="{04d09258-035b-4e4f-ae3e-d79ff3d418d8}" enabled="1" method="Standard" siteId="{f4a12867-922d-4b9d-bb85-9ee7898512a0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2942</TotalTime>
  <Words>1635</Words>
  <Application>Microsoft Office PowerPoint</Application>
  <PresentationFormat>Panoramiczny</PresentationFormat>
  <Paragraphs>634</Paragraphs>
  <Slides>22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22</vt:i4>
      </vt:variant>
    </vt:vector>
  </HeadingPairs>
  <TitlesOfParts>
    <vt:vector size="31" baseType="lpstr">
      <vt:lpstr>Arial</vt:lpstr>
      <vt:lpstr>Calibri</vt:lpstr>
      <vt:lpstr>Symbol</vt:lpstr>
      <vt:lpstr>Times New Roman</vt:lpstr>
      <vt:lpstr>Trebuchet MS</vt:lpstr>
      <vt:lpstr>Wingdings</vt:lpstr>
      <vt:lpstr>Wingdings 3</vt:lpstr>
      <vt:lpstr>Faseta</vt:lpstr>
      <vt:lpstr>1_Faseta</vt:lpstr>
      <vt:lpstr>BUDOWA OBWODNICY TUCHOLI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Sprawny i przyjazny środowisku dostęp do infrastruktury portu w Świnoujściu - etap I</dc:title>
  <dc:creator>Maria Skarupa</dc:creator>
  <cp:lastModifiedBy>Lech Grzelczak</cp:lastModifiedBy>
  <cp:revision>120</cp:revision>
  <cp:lastPrinted>2025-07-07T12:16:35Z</cp:lastPrinted>
  <dcterms:created xsi:type="dcterms:W3CDTF">2020-01-17T06:34:51Z</dcterms:created>
  <dcterms:modified xsi:type="dcterms:W3CDTF">2025-07-28T09:49:58Z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Faseta:9\1_Faseta:8</vt:lpwstr>
  </property>
  <property fmtid="{D5CDD505-2E9C-101B-9397-08002B2CF9AE}" pid="3" name="ClassificationContentMarkingFooterText">
    <vt:lpwstr>General</vt:lpwstr>
  </property>
</Properties>
</file>